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eae72ea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eae72ea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eae72e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eae72e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deae72e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deae72e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deae72ea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deae72ea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eae72ea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eae72ea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eae72e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eae72e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eae72ea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eae72ea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eae72e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eae72e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deae72e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deae72e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2b55793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2b55793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690d5d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690d5d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2b55793a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2b55793a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b55793a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b55793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b55793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b55793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da5314e3e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da5314e3e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b55793a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b55793a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2b55793a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2b55793a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2b55793a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2b55793a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b55793a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b55793a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b55793a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b55793a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2b55793a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2b55793a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2b55793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2b5579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2b55793a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2b55793a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2b55793a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2b55793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2b55793a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2b55793a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2b55793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2b55793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eae72ea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eae72ea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deae72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deae72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deae72e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deae72e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b55793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b55793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b55793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2b55793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e810937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e810937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6690d5d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6690d5d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deae72ea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deae72ea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eae72e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eae72e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it.ly/sidn-gand-solu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sidn-gandissec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Representations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SIDN: An IAP Practicum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Bau, Anthony Bau, </a:t>
            </a:r>
            <a:r>
              <a:rPr lang="en"/>
              <a:t>Yonatan Belinkov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2.</a:t>
            </a:r>
            <a:r>
              <a:rPr lang="en"/>
              <a:t> What is represented?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segmentations.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any of the channels correlate with concepts meaningful to a person?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Remember the GAN is trained without supervision of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(5 minutes)</a:t>
            </a:r>
            <a:endParaRPr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</a:t>
            </a:r>
            <a:r>
              <a:rPr lang="en"/>
              <a:t>xercise 2.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Correlations with segmented concepts.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How else can we test the representations of concepts?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88" y="3350063"/>
            <a:ext cx="73247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2.  What is represented?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0" y="2328600"/>
            <a:ext cx="72866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3.</a:t>
            </a:r>
            <a:r>
              <a:rPr lang="en"/>
              <a:t>  Test causal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 unit correlates with Q, can it alter the concept Q in the output?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test the boundaries of causal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exercise 3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3: Testing causal relationships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4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6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364375" y="4608100"/>
            <a:ext cx="1141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890850" y="4608100"/>
            <a:ext cx="138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 units off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531725" y="4608100"/>
            <a:ext cx="138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 units 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Comparing different objects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are objects such as doors or domes represented?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causal experiments on the representations of different visual objects.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</a:t>
            </a:r>
            <a:r>
              <a:rPr lang="en"/>
              <a:t>xercise 4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4: Comparing different objects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00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75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exercise 5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5</a:t>
            </a:r>
            <a:r>
              <a:rPr lang="en"/>
              <a:t>.  Compare the content in different layers and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find if different types of concepts are represented in different layers.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5: comparing layers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17416" l="0" r="0" t="0"/>
          <a:stretch/>
        </p:blipFill>
        <p:spPr>
          <a:xfrm>
            <a:off x="1075950" y="1767025"/>
            <a:ext cx="6891950" cy="33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4425625" y="3271100"/>
            <a:ext cx="35634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631375" y="1738125"/>
            <a:ext cx="3357600" cy="17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another model (classifier)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15959" l="0" r="0" t="0"/>
          <a:stretch/>
        </p:blipFill>
        <p:spPr>
          <a:xfrm>
            <a:off x="1016750" y="1764050"/>
            <a:ext cx="6993698" cy="3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5230550" y="2865200"/>
            <a:ext cx="26505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652850" y="1764050"/>
            <a:ext cx="3357600" cy="17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5577275" y="3027325"/>
            <a:ext cx="24333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lab: solutions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bit.ly/sidn-gand-solution</a:t>
            </a:r>
            <a:endParaRPr sz="3600"/>
          </a:p>
        </p:txBody>
      </p:sp>
      <p:sp>
        <p:nvSpPr>
          <p:cNvPr id="227" name="Google Shape;227;p3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explanations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we have focused on explaining decisions: why does a model makes a certain prediction on one instance?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class is about explaining models: what does a model learn after it is trained?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global explanations, pertaining to full models or model components and representations.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a linguistic property. We will focus on the part of speech of every word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pronoun  verb   pronoun   det	noun</a:t>
            </a:r>
            <a:br>
              <a:rPr lang="en"/>
            </a:br>
            <a:r>
              <a:rPr lang="en"/>
              <a:t>			</a:t>
            </a:r>
            <a:r>
              <a:rPr b="1" i="1" lang="en"/>
              <a:t>She		  gave   	       me	            a	        raise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R: word representations from a pre-trained language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f: R → Q</a:t>
            </a:r>
            <a:r>
              <a:rPr lang="en"/>
              <a:t>: the probing classifier, such as a linear classifier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BERT as our representation </a:t>
            </a:r>
            <a:r>
              <a:rPr i="1" lang="en"/>
              <a:t>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deep </a:t>
            </a:r>
            <a:r>
              <a:rPr lang="en"/>
              <a:t>transformer language model</a:t>
            </a:r>
            <a:r>
              <a:rPr lang="en"/>
              <a:t> that achieved </a:t>
            </a:r>
            <a:br>
              <a:rPr lang="en"/>
            </a:br>
            <a:r>
              <a:rPr lang="en"/>
              <a:t>state-of-the-art results in many NLP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BERT is trained to “fill in the blank”: 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5467500" y="4692900"/>
            <a:ext cx="3676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http://jalammar.github.io/illustrated-bert/]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425" y="3327550"/>
            <a:ext cx="2766225" cy="14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402250" y="3850075"/>
            <a:ext cx="2801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She &lt;MASK&gt; me a raise</a:t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 rot="5400000">
            <a:off x="3503350" y="3684286"/>
            <a:ext cx="354600" cy="80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 rot="5400000">
            <a:off x="7368050" y="3655261"/>
            <a:ext cx="354600" cy="80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7639700" y="3765875"/>
            <a:ext cx="1351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gave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analyze BERT-base: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12 layers</a:t>
            </a:r>
            <a:br>
              <a:rPr lang="en"/>
            </a:br>
            <a:r>
              <a:rPr lang="en"/>
              <a:t>768 hidden dims</a:t>
            </a:r>
            <a:br>
              <a:rPr lang="en"/>
            </a:br>
            <a:r>
              <a:rPr lang="en"/>
              <a:t>12 attention heads</a:t>
            </a:r>
            <a:br>
              <a:rPr lang="en"/>
            </a:br>
            <a:r>
              <a:rPr lang="en"/>
              <a:t>110M total parameters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00" y="1800175"/>
            <a:ext cx="4305575" cy="2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5309975" y="4589175"/>
            <a:ext cx="3676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http://jalammar.github.io/illustrated-bert/]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75175" y="1908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bit.ly/sidn-probe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1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Training</a:t>
            </a:r>
            <a:r>
              <a:rPr lang="en"/>
              <a:t> a probing classifier </a:t>
            </a:r>
            <a:r>
              <a:rPr i="1" lang="en"/>
              <a:t>f</a:t>
            </a:r>
            <a:r>
              <a:rPr lang="en"/>
              <a:t> on part-of-speech (POS) tagging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notebook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Observe the resulting accuracy.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does it mean? </a:t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1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Training a probing classifier </a:t>
            </a:r>
            <a:r>
              <a:rPr i="1" lang="en"/>
              <a:t>f</a:t>
            </a:r>
            <a:r>
              <a:rPr lang="en"/>
              <a:t> on part-of-speech (POS) tagging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notebook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Observe the resulting accuracy. </a:t>
            </a:r>
            <a:r>
              <a:rPr b="1" lang="en"/>
              <a:t>Test accuracy: 91.7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does it mean? </a:t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2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</a:t>
            </a:r>
            <a:r>
              <a:rPr lang="en"/>
              <a:t>: Compare representations </a:t>
            </a:r>
            <a:r>
              <a:rPr i="1" lang="en"/>
              <a:t>R</a:t>
            </a:r>
            <a:r>
              <a:rPr lang="en"/>
              <a:t> at different layers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separate probing experiment for each layer in BERT.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2</a:t>
            </a:r>
            <a:endParaRPr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</a:t>
            </a:r>
            <a:r>
              <a:rPr lang="en"/>
              <a:t>: Compare representations </a:t>
            </a:r>
            <a:r>
              <a:rPr i="1" lang="en"/>
              <a:t>R</a:t>
            </a:r>
            <a:r>
              <a:rPr lang="en"/>
              <a:t> at different layers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separate probing experiment for each layer in BERT.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25" y="2872763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3</a:t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</a:t>
            </a:r>
            <a:r>
              <a:rPr lang="en"/>
              <a:t>: Compare different probing models </a:t>
            </a:r>
            <a:r>
              <a:rPr i="1" lang="en"/>
              <a:t>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non-linear probing classifier.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 with different classifiers.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3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</a:t>
            </a:r>
            <a:r>
              <a:rPr lang="en"/>
              <a:t>: Compare different probing models </a:t>
            </a:r>
            <a:r>
              <a:rPr i="1" lang="en"/>
              <a:t>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non-linear probing classifier.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 with different classifiers.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525" y="2731363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deep learning took over, we used to have feature-engineered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vision: wavelets, Gabor filters, SIFT and HOG patterns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language: </a:t>
            </a:r>
            <a:r>
              <a:rPr lang="en"/>
              <a:t>parts of speech, </a:t>
            </a:r>
            <a:r>
              <a:rPr lang="en"/>
              <a:t>morphology, syntax, semantics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have end-to-end networks trained on input-output pairs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all these features emerge naturally in networks? 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60189" l="0" r="0" t="0"/>
          <a:stretch/>
        </p:blipFill>
        <p:spPr>
          <a:xfrm>
            <a:off x="6322525" y="2383500"/>
            <a:ext cx="2215750" cy="5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450" y="3017675"/>
            <a:ext cx="1995000" cy="5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061175" y="4438925"/>
            <a:ext cx="2723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universaldependencies.org]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4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Control checks for probing classifiers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control experiment: predict random labels.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the selectivity per layer, defined as the </a:t>
            </a:r>
            <a:br>
              <a:rPr lang="en"/>
            </a:br>
            <a:r>
              <a:rPr lang="en"/>
              <a:t>difference between real and control accuracies.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</a:t>
            </a:r>
            <a:r>
              <a:rPr lang="en"/>
              <a:t>y</a:t>
            </a:r>
            <a:r>
              <a:rPr lang="en"/>
              <a:t> tell us about what BERT learns </a:t>
            </a:r>
            <a:br>
              <a:rPr lang="en"/>
            </a:br>
            <a:r>
              <a:rPr lang="en"/>
              <a:t>about language? </a:t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4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Control checks for probing classifiers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control experiment: predict random labels.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the selectivity per layer, defined as the </a:t>
            </a:r>
            <a:br>
              <a:rPr lang="en"/>
            </a:br>
            <a:r>
              <a:rPr lang="en"/>
              <a:t>difference between real and control accuracies.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learns </a:t>
            </a:r>
            <a:br>
              <a:rPr lang="en"/>
            </a:br>
            <a:r>
              <a:rPr lang="en"/>
              <a:t>about language? 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975" y="2910288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Takeaways</a:t>
            </a:r>
            <a:endParaRPr/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like BERT learn a lot about various language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layers learn different </a:t>
            </a:r>
            <a:br>
              <a:rPr lang="en"/>
            </a:br>
            <a:r>
              <a:rPr lang="en"/>
              <a:t>aspects to different extents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rather: different layers make </a:t>
            </a:r>
            <a:br>
              <a:rPr lang="en"/>
            </a:br>
            <a:r>
              <a:rPr lang="en"/>
              <a:t>information more or less accessible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 checks can help separate </a:t>
            </a:r>
            <a:br>
              <a:rPr lang="en"/>
            </a:br>
            <a:r>
              <a:rPr i="1" lang="en"/>
              <a:t>f</a:t>
            </a:r>
            <a:r>
              <a:rPr lang="en"/>
              <a:t> from </a:t>
            </a:r>
            <a:r>
              <a:rPr i="1" lang="en"/>
              <a:t>R</a:t>
            </a:r>
            <a:r>
              <a:rPr lang="en"/>
              <a:t> (but this is tricky) </a:t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37713" y="1376788"/>
            <a:ext cx="2800125" cy="4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6932775" y="4692900"/>
            <a:ext cx="2138400" cy="4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Tenney et al. 2019]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solutions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675175" y="1908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bit.ly/sidn-probe-sol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bit.ly/sidn-probe-sol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Tests can be used to</a:t>
            </a:r>
            <a:br>
              <a:rPr lang="en"/>
            </a:br>
            <a:r>
              <a:rPr lang="en"/>
              <a:t>Benchmark Unsupervised Training</a:t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tell if a model trained unsupervised learns anything interesting?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semantic representation tests!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Standard test in images:</a:t>
            </a:r>
            <a:br>
              <a:rPr lang="en"/>
            </a:br>
            <a:r>
              <a:rPr lang="en"/>
              <a:t>	Q = image</a:t>
            </a:r>
            <a:r>
              <a:rPr lang="en"/>
              <a:t>net classification.</a:t>
            </a:r>
            <a:br>
              <a:rPr lang="en"/>
            </a:br>
            <a:r>
              <a:rPr lang="en"/>
              <a:t>	R = 2nd-to-last representation layer.</a:t>
            </a:r>
            <a:br>
              <a:rPr lang="en"/>
            </a:br>
            <a:r>
              <a:rPr lang="en"/>
              <a:t>	f = single-lay</a:t>
            </a:r>
            <a:r>
              <a:rPr lang="en"/>
              <a:t>er linear classifier.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72" y="2395472"/>
            <a:ext cx="3663425" cy="20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to look for sensitive concepts</a:t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TCAV - training custom linear classifiers to probe specific concepts.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Question: can representations reveal biases?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5" y="2446338"/>
            <a:ext cx="5169050" cy="17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676" y="2283176"/>
            <a:ext cx="3305325" cy="22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7"/>
          <p:cNvSpPr txBox="1"/>
          <p:nvPr/>
        </p:nvSpPr>
        <p:spPr>
          <a:xfrm>
            <a:off x="7156450" y="4788475"/>
            <a:ext cx="2013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TCAV: Kim, et al, 2017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471900" y="1919075"/>
            <a:ext cx="5913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networks learn useful structure for extrapolating beyond what we explicitly teach them?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can test their ability by training on one task T, and then querying the </a:t>
            </a:r>
            <a:r>
              <a:rPr lang="en"/>
              <a:t>representation</a:t>
            </a:r>
            <a:r>
              <a:rPr lang="en"/>
              <a:t> by using it to solve a different query task Q.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can also test causal relationships between </a:t>
            </a:r>
            <a:r>
              <a:rPr lang="en"/>
              <a:t>representations</a:t>
            </a:r>
            <a:r>
              <a:rPr lang="en"/>
              <a:t> and outputs by performing interventions.  Does Q → T in a sensible way?</a:t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450" y="2190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network know?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r>
              <a:rPr lang="en"/>
              <a:t>: a representation from the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some query concept we care about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f: R → Q</a:t>
            </a:r>
            <a:r>
              <a:rPr lang="en"/>
              <a:t>: some computational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need to define </a:t>
            </a:r>
            <a:r>
              <a:rPr i="1" lang="en"/>
              <a:t>Q</a:t>
            </a:r>
            <a:r>
              <a:rPr lang="en"/>
              <a:t>, </a:t>
            </a:r>
            <a:r>
              <a:rPr i="1" lang="en"/>
              <a:t>R</a:t>
            </a:r>
            <a:r>
              <a:rPr lang="en"/>
              <a:t>, and </a:t>
            </a:r>
            <a:r>
              <a:rPr i="1" lang="en"/>
              <a:t>f</a:t>
            </a:r>
            <a:r>
              <a:rPr lang="en"/>
              <a:t>. </a:t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5578676" y="3191700"/>
            <a:ext cx="1903900" cy="1609175"/>
            <a:chOff x="6557801" y="3234000"/>
            <a:chExt cx="1903900" cy="1609175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57801" y="3234000"/>
              <a:ext cx="1903900" cy="160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7428173" y="3835488"/>
              <a:ext cx="2598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7041350" y="2006650"/>
            <a:ext cx="1099980" cy="628560"/>
            <a:chOff x="6775400" y="2145650"/>
            <a:chExt cx="1099980" cy="628560"/>
          </a:xfrm>
        </p:grpSpPr>
        <p:sp>
          <p:nvSpPr>
            <p:cNvPr id="94" name="Google Shape;94;p16"/>
            <p:cNvSpPr/>
            <p:nvPr/>
          </p:nvSpPr>
          <p:spPr>
            <a:xfrm>
              <a:off x="6775400" y="2145650"/>
              <a:ext cx="1099980" cy="628560"/>
            </a:xfrm>
            <a:prstGeom prst="cloud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7198500" y="2256825"/>
              <a:ext cx="2841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Q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150" y="2869425"/>
            <a:ext cx="665350" cy="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793850" y="2647950"/>
            <a:ext cx="236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 flipH="1" rot="10800000">
            <a:off x="6638925" y="2589575"/>
            <a:ext cx="687300" cy="8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6"/>
          <p:cNvSpPr txBox="1"/>
          <p:nvPr/>
        </p:nvSpPr>
        <p:spPr>
          <a:xfrm>
            <a:off x="6199575" y="2083625"/>
            <a:ext cx="875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474200" y="4504075"/>
            <a:ext cx="1744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ata representation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064800" y="3682788"/>
            <a:ext cx="631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eep 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look at a GAN model, trained unsupervised to generate realistic images.</a:t>
            </a:r>
            <a:br>
              <a:rPr lang="en"/>
            </a:b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63025"/>
            <a:ext cx="8127975" cy="2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r>
              <a:rPr lang="en"/>
              <a:t>: probing segmentations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71900" y="19083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a semantic segmentation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r>
              <a:rPr lang="en"/>
              <a:t>: a single convolutional filter within the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f: R → Q</a:t>
            </a:r>
            <a:r>
              <a:rPr lang="en"/>
              <a:t>: simple thresholding of a single filter.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25423" l="9071" r="51161" t="0"/>
          <a:stretch/>
        </p:blipFill>
        <p:spPr>
          <a:xfrm>
            <a:off x="6389050" y="2340550"/>
            <a:ext cx="1850001" cy="125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8"/>
          <p:cNvCxnSpPr/>
          <p:nvPr/>
        </p:nvCxnSpPr>
        <p:spPr>
          <a:xfrm flipH="1" rot="10800000">
            <a:off x="6352250" y="3180900"/>
            <a:ext cx="1285200" cy="254100"/>
          </a:xfrm>
          <a:prstGeom prst="bentConnector3">
            <a:avLst>
              <a:gd fmla="val 1010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7016025" y="2173175"/>
            <a:ext cx="1271100" cy="396900"/>
          </a:xfrm>
          <a:prstGeom prst="bentConnector3">
            <a:avLst>
              <a:gd fmla="val 9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025" y="1820900"/>
            <a:ext cx="1460039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025" y="3559600"/>
            <a:ext cx="809375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025" y="2690250"/>
            <a:ext cx="809375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6696" y="2495548"/>
            <a:ext cx="977105" cy="9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 u="sng">
                <a:solidFill>
                  <a:schemeClr val="hlink"/>
                </a:solidFill>
                <a:hlinkClick r:id="rId3"/>
              </a:rPr>
              <a:t>bit.ly/sidn-gandissect</a:t>
            </a:r>
            <a:endParaRPr sz="4800"/>
          </a:p>
        </p:txBody>
      </p:sp>
      <p:sp>
        <p:nvSpPr>
          <p:cNvPr id="128" name="Google Shape;128;p1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</a:t>
            </a:r>
            <a:r>
              <a:rPr lang="en"/>
              <a:t>Exercise 1.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visualize the representations directly.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all the channels similar, or are some very different?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(5 minutes)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1.  Looking directly inside a GAN.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Remember: the GAN is trained without supervision of any labels.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2615963"/>
            <a:ext cx="80486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